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0" r:id="rId6"/>
    <p:sldId id="271" r:id="rId7"/>
    <p:sldId id="264" r:id="rId8"/>
    <p:sldId id="262" r:id="rId9"/>
    <p:sldId id="263" r:id="rId10"/>
    <p:sldId id="257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0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6BF6-8902-48B1-9490-267EE6103D33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E71B1-2400-4807-8ABA-7F8129F561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4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2166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287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01E1B-893F-42BA-BF19-8D789811EE48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4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46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4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60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4733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0217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688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E71B1-2400-4807-8ABA-7F8129F561E2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449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B1314B-1B01-499A-B723-897CE47045E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707476-441D-4346-93BF-E58012A58FB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ldomaths.com/CircleParts1NL.j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cmath.ca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9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4" Type="http://schemas.openxmlformats.org/officeDocument/2006/relationships/image" Target="../media/image27.png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cmath.ca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7.wmf"/><Relationship Id="rId7" Type="http://schemas.openxmlformats.org/officeDocument/2006/relationships/image" Target="../media/image31.wmf"/><Relationship Id="rId12" Type="http://schemas.openxmlformats.org/officeDocument/2006/relationships/image" Target="../media/image33.wmf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0.bin"/><Relationship Id="rId24" Type="http://schemas.openxmlformats.org/officeDocument/2006/relationships/hyperlink" Target="http://www.bcmath.ca/" TargetMode="External"/><Relationship Id="rId5" Type="http://schemas.openxmlformats.org/officeDocument/2006/relationships/image" Target="../media/image30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image" Target="../media/image32.wmf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45.bin"/><Relationship Id="rId26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45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1.bin"/><Relationship Id="rId17" Type="http://schemas.openxmlformats.org/officeDocument/2006/relationships/oleObject" Target="../embeddings/oleObject44.bin"/><Relationship Id="rId25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48.bin"/><Relationship Id="rId5" Type="http://schemas.openxmlformats.org/officeDocument/2006/relationships/image" Target="../media/image30.wmf"/><Relationship Id="rId15" Type="http://schemas.openxmlformats.org/officeDocument/2006/relationships/image" Target="../media/image43.wmf"/><Relationship Id="rId23" Type="http://schemas.openxmlformats.org/officeDocument/2006/relationships/image" Target="../media/image46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4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8.2</a:t>
            </a:r>
            <a:br>
              <a:rPr lang="en-CA" dirty="0" smtClean="0"/>
            </a:br>
            <a:r>
              <a:rPr lang="en-CA" dirty="0" smtClean="0"/>
              <a:t>Chord Properties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P397 # 3 – 15, 18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38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27" y="116632"/>
            <a:ext cx="7497762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I) Properties of a Circle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85577" y="1853357"/>
            <a:ext cx="1928812" cy="19288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1814264" y="27820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3584327" y="692894"/>
            <a:ext cx="49403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Chord</a:t>
            </a:r>
            <a:r>
              <a:rPr lang="en-CA" sz="1900">
                <a:latin typeface="Gill Sans MT" pitchFamily="34" charset="0"/>
              </a:rPr>
              <a:t>:  A line with two endpoints on the circle</a:t>
            </a:r>
          </a:p>
        </p:txBody>
      </p:sp>
      <p:cxnSp>
        <p:nvCxnSpPr>
          <p:cNvPr id="8" name="Straight Connector 7"/>
          <p:cNvCxnSpPr>
            <a:endCxn id="4" idx="4"/>
          </p:cNvCxnSpPr>
          <p:nvPr/>
        </p:nvCxnSpPr>
        <p:spPr>
          <a:xfrm rot="16200000" flipH="1">
            <a:off x="710158" y="2643138"/>
            <a:ext cx="1746250" cy="531812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133102" y="3043982"/>
            <a:ext cx="795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Gill Sans MT" pitchFamily="34" charset="0"/>
              </a:rPr>
              <a:t>Chord</a:t>
            </a:r>
          </a:p>
        </p:txBody>
      </p:sp>
      <p:sp>
        <p:nvSpPr>
          <p:cNvPr id="12" name="Freeform 11"/>
          <p:cNvSpPr/>
          <p:nvPr/>
        </p:nvSpPr>
        <p:spPr>
          <a:xfrm>
            <a:off x="603002" y="2796332"/>
            <a:ext cx="1131887" cy="952500"/>
          </a:xfrm>
          <a:custGeom>
            <a:avLst/>
            <a:gdLst>
              <a:gd name="connsiteX0" fmla="*/ 0 w 1095829"/>
              <a:gd name="connsiteY0" fmla="*/ 529771 h 931333"/>
              <a:gd name="connsiteX1" fmla="*/ 203200 w 1095829"/>
              <a:gd name="connsiteY1" fmla="*/ 863600 h 931333"/>
              <a:gd name="connsiteX2" fmla="*/ 972458 w 1095829"/>
              <a:gd name="connsiteY2" fmla="*/ 123371 h 931333"/>
              <a:gd name="connsiteX3" fmla="*/ 943429 w 1095829"/>
              <a:gd name="connsiteY3" fmla="*/ 123371 h 931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5829" h="931333">
                <a:moveTo>
                  <a:pt x="0" y="529771"/>
                </a:moveTo>
                <a:cubicBezTo>
                  <a:pt x="20562" y="730552"/>
                  <a:pt x="41124" y="931333"/>
                  <a:pt x="203200" y="863600"/>
                </a:cubicBezTo>
                <a:cubicBezTo>
                  <a:pt x="365276" y="795867"/>
                  <a:pt x="849087" y="246742"/>
                  <a:pt x="972458" y="123371"/>
                </a:cubicBezTo>
                <a:cubicBezTo>
                  <a:pt x="1095829" y="0"/>
                  <a:pt x="1019629" y="61685"/>
                  <a:pt x="943429" y="123371"/>
                </a:cubicBezTo>
              </a:path>
            </a:pathLst>
          </a:custGeom>
          <a:ln w="15875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3606552" y="1196132"/>
            <a:ext cx="46672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Secant</a:t>
            </a:r>
            <a:r>
              <a:rPr lang="en-CA" sz="1900">
                <a:latin typeface="Gill Sans MT" pitchFamily="34" charset="0"/>
              </a:rPr>
              <a:t>:  A line that intersects a circle at two </a:t>
            </a:r>
            <a:br>
              <a:rPr lang="en-CA" sz="1900">
                <a:latin typeface="Gill Sans MT" pitchFamily="34" charset="0"/>
              </a:rPr>
            </a:br>
            <a:r>
              <a:rPr lang="en-CA" sz="1900">
                <a:latin typeface="Gill Sans MT" pitchFamily="34" charset="0"/>
              </a:rPr>
              <a:t>             different points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079252" y="1794619"/>
            <a:ext cx="2119312" cy="1296988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TextBox 15"/>
          <p:cNvSpPr txBox="1">
            <a:spLocks noChangeArrowheads="1"/>
          </p:cNvSpPr>
          <p:nvPr/>
        </p:nvSpPr>
        <p:spPr bwMode="auto">
          <a:xfrm>
            <a:off x="2668339" y="3490069"/>
            <a:ext cx="792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Gill Sans MT" pitchFamily="34" charset="0"/>
              </a:rPr>
              <a:t>Secant</a:t>
            </a:r>
          </a:p>
        </p:txBody>
      </p:sp>
      <p:sp>
        <p:nvSpPr>
          <p:cNvPr id="17" name="Freeform 16"/>
          <p:cNvSpPr/>
          <p:nvPr/>
        </p:nvSpPr>
        <p:spPr>
          <a:xfrm>
            <a:off x="2239714" y="2510582"/>
            <a:ext cx="754063" cy="1811337"/>
          </a:xfrm>
          <a:custGeom>
            <a:avLst/>
            <a:gdLst>
              <a:gd name="connsiteX0" fmla="*/ 1422400 w 1422400"/>
              <a:gd name="connsiteY0" fmla="*/ 1291772 h 1898953"/>
              <a:gd name="connsiteX1" fmla="*/ 420914 w 1422400"/>
              <a:gd name="connsiteY1" fmla="*/ 1683658 h 1898953"/>
              <a:gd name="connsiteX2" fmla="*/ 0 w 1422400"/>
              <a:gd name="connsiteY2" fmla="*/ 0 h 1898953"/>
              <a:gd name="connsiteX3" fmla="*/ 0 w 1422400"/>
              <a:gd name="connsiteY3" fmla="*/ 0 h 1898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1898953">
                <a:moveTo>
                  <a:pt x="1422400" y="1291772"/>
                </a:moveTo>
                <a:cubicBezTo>
                  <a:pt x="1040190" y="1595362"/>
                  <a:pt x="657981" y="1898953"/>
                  <a:pt x="420914" y="1683658"/>
                </a:cubicBezTo>
                <a:cubicBezTo>
                  <a:pt x="183847" y="1468363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solidFill>
              <a:srgbClr val="0070C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229" name="TextBox 17"/>
          <p:cNvSpPr txBox="1">
            <a:spLocks noChangeArrowheads="1"/>
          </p:cNvSpPr>
          <p:nvPr/>
        </p:nvSpPr>
        <p:spPr bwMode="auto">
          <a:xfrm>
            <a:off x="3612902" y="1959719"/>
            <a:ext cx="4830762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Diameter</a:t>
            </a:r>
            <a:r>
              <a:rPr lang="en-CA" sz="1900">
                <a:latin typeface="Gill Sans MT" pitchFamily="34" charset="0"/>
              </a:rPr>
              <a:t>:  A chord with the midpoint on the </a:t>
            </a:r>
            <a:br>
              <a:rPr lang="en-CA" sz="1900">
                <a:latin typeface="Gill Sans MT" pitchFamily="34" charset="0"/>
              </a:rPr>
            </a:br>
            <a:r>
              <a:rPr lang="en-CA" sz="1900">
                <a:latin typeface="Gill Sans MT" pitchFamily="34" charset="0"/>
              </a:rPr>
              <a:t>             center of the circle</a:t>
            </a:r>
          </a:p>
        </p:txBody>
      </p:sp>
      <p:sp>
        <p:nvSpPr>
          <p:cNvPr id="9230" name="TextBox 18"/>
          <p:cNvSpPr txBox="1">
            <a:spLocks noChangeArrowheads="1"/>
          </p:cNvSpPr>
          <p:nvPr/>
        </p:nvSpPr>
        <p:spPr bwMode="auto">
          <a:xfrm>
            <a:off x="3598614" y="2904282"/>
            <a:ext cx="4976813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Radius</a:t>
            </a:r>
            <a:r>
              <a:rPr lang="en-CA" sz="1900">
                <a:latin typeface="Gill Sans MT" pitchFamily="34" charset="0"/>
              </a:rPr>
              <a:t>:  A line that runs from the center to the </a:t>
            </a:r>
            <a:br>
              <a:rPr lang="en-CA" sz="1900">
                <a:latin typeface="Gill Sans MT" pitchFamily="34" charset="0"/>
              </a:rPr>
            </a:br>
            <a:r>
              <a:rPr lang="en-CA" sz="1900">
                <a:latin typeface="Gill Sans MT" pitchFamily="34" charset="0"/>
              </a:rPr>
              <a:t>             edge of the circle</a:t>
            </a:r>
          </a:p>
        </p:txBody>
      </p:sp>
      <p:sp>
        <p:nvSpPr>
          <p:cNvPr id="20" name="Pie 19"/>
          <p:cNvSpPr/>
          <p:nvPr/>
        </p:nvSpPr>
        <p:spPr>
          <a:xfrm>
            <a:off x="880814" y="1853357"/>
            <a:ext cx="1928813" cy="1930400"/>
          </a:xfrm>
          <a:prstGeom prst="pie">
            <a:avLst>
              <a:gd name="adj1" fmla="val 15965994"/>
              <a:gd name="adj2" fmla="val 21093853"/>
            </a:avLst>
          </a:prstGeom>
          <a:solidFill>
            <a:srgbClr val="00B050">
              <a:alpha val="46000"/>
            </a:srgb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232" name="TextBox 21"/>
          <p:cNvSpPr txBox="1">
            <a:spLocks noChangeArrowheads="1"/>
          </p:cNvSpPr>
          <p:nvPr/>
        </p:nvSpPr>
        <p:spPr bwMode="auto">
          <a:xfrm>
            <a:off x="3612902" y="3756769"/>
            <a:ext cx="513556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Segment</a:t>
            </a:r>
            <a:r>
              <a:rPr lang="en-CA" sz="1900">
                <a:latin typeface="Gill Sans MT" pitchFamily="34" charset="0"/>
              </a:rPr>
              <a:t>:  Area in a circle separated by the chord</a:t>
            </a:r>
            <a:br>
              <a:rPr lang="en-CA" sz="1900">
                <a:latin typeface="Gill Sans MT" pitchFamily="34" charset="0"/>
              </a:rPr>
            </a:br>
            <a:r>
              <a:rPr lang="en-CA" sz="1900">
                <a:latin typeface="Gill Sans MT" pitchFamily="34" charset="0"/>
              </a:rPr>
              <a:t>             (Watermelon)</a:t>
            </a:r>
          </a:p>
        </p:txBody>
      </p:sp>
      <p:sp>
        <p:nvSpPr>
          <p:cNvPr id="23" name="Chord 22"/>
          <p:cNvSpPr/>
          <p:nvPr/>
        </p:nvSpPr>
        <p:spPr>
          <a:xfrm>
            <a:off x="874464" y="1850182"/>
            <a:ext cx="1930400" cy="1928812"/>
          </a:xfrm>
          <a:prstGeom prst="chord">
            <a:avLst>
              <a:gd name="adj1" fmla="val 5356732"/>
              <a:gd name="adj2" fmla="val 14188113"/>
            </a:avLst>
          </a:prstGeom>
          <a:solidFill>
            <a:schemeClr val="accent1">
              <a:alpha val="21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Chord 24"/>
          <p:cNvSpPr/>
          <p:nvPr/>
        </p:nvSpPr>
        <p:spPr>
          <a:xfrm>
            <a:off x="885577" y="1839069"/>
            <a:ext cx="1928812" cy="1928813"/>
          </a:xfrm>
          <a:prstGeom prst="chord">
            <a:avLst>
              <a:gd name="adj1" fmla="val 14182913"/>
              <a:gd name="adj2" fmla="val 5397596"/>
            </a:avLst>
          </a:prstGeom>
          <a:solidFill>
            <a:srgbClr val="FF0000">
              <a:alpha val="21000"/>
            </a:srgb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235" name="TextBox 25"/>
          <p:cNvSpPr txBox="1">
            <a:spLocks noChangeArrowheads="1"/>
          </p:cNvSpPr>
          <p:nvPr/>
        </p:nvSpPr>
        <p:spPr bwMode="auto">
          <a:xfrm>
            <a:off x="1260227" y="4004419"/>
            <a:ext cx="1068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Gill Sans MT" pitchFamily="34" charset="0"/>
              </a:rPr>
              <a:t>Segment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1522957" y="3552776"/>
            <a:ext cx="976313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V="1">
            <a:off x="1324520" y="3400376"/>
            <a:ext cx="746125" cy="579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8" name="TextBox 31"/>
          <p:cNvSpPr txBox="1">
            <a:spLocks noChangeArrowheads="1"/>
          </p:cNvSpPr>
          <p:nvPr/>
        </p:nvSpPr>
        <p:spPr bwMode="auto">
          <a:xfrm>
            <a:off x="3612902" y="4564807"/>
            <a:ext cx="495458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Sector</a:t>
            </a:r>
            <a:r>
              <a:rPr lang="en-CA" sz="1900">
                <a:latin typeface="Gill Sans MT" pitchFamily="34" charset="0"/>
              </a:rPr>
              <a:t>:  Area in a circle separated by two radii’s</a:t>
            </a:r>
            <a:br>
              <a:rPr lang="en-CA" sz="1900">
                <a:latin typeface="Gill Sans MT" pitchFamily="34" charset="0"/>
              </a:rPr>
            </a:br>
            <a:r>
              <a:rPr lang="en-CA" sz="1900">
                <a:latin typeface="Gill Sans MT" pitchFamily="34" charset="0"/>
              </a:rPr>
              <a:t>             (Pizza)</a:t>
            </a:r>
          </a:p>
        </p:txBody>
      </p:sp>
      <p:sp>
        <p:nvSpPr>
          <p:cNvPr id="9239" name="TextBox 32"/>
          <p:cNvSpPr txBox="1">
            <a:spLocks noChangeArrowheads="1"/>
          </p:cNvSpPr>
          <p:nvPr/>
        </p:nvSpPr>
        <p:spPr bwMode="auto">
          <a:xfrm>
            <a:off x="2052389" y="834182"/>
            <a:ext cx="865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Gill Sans MT" pitchFamily="34" charset="0"/>
              </a:rPr>
              <a:t>Sector</a:t>
            </a:r>
          </a:p>
        </p:txBody>
      </p:sp>
      <p:cxnSp>
        <p:nvCxnSpPr>
          <p:cNvPr id="34" name="Straight Arrow Connector 33"/>
          <p:cNvCxnSpPr>
            <a:stCxn id="9239" idx="2"/>
          </p:cNvCxnSpPr>
          <p:nvPr/>
        </p:nvCxnSpPr>
        <p:spPr>
          <a:xfrm rot="5400000">
            <a:off x="1630114" y="1683495"/>
            <a:ext cx="1304925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31"/>
          <p:cNvSpPr txBox="1">
            <a:spLocks noChangeArrowheads="1"/>
          </p:cNvSpPr>
          <p:nvPr/>
        </p:nvSpPr>
        <p:spPr bwMode="auto">
          <a:xfrm>
            <a:off x="3639889" y="5206157"/>
            <a:ext cx="38147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Arc</a:t>
            </a:r>
            <a:r>
              <a:rPr lang="en-CA" sz="1900">
                <a:latin typeface="Gill Sans MT" pitchFamily="34" charset="0"/>
              </a:rPr>
              <a:t>  A fraction of the circumference</a:t>
            </a:r>
          </a:p>
        </p:txBody>
      </p:sp>
      <p:sp>
        <p:nvSpPr>
          <p:cNvPr id="27" name="TextBox 31"/>
          <p:cNvSpPr txBox="1">
            <a:spLocks noChangeArrowheads="1"/>
          </p:cNvSpPr>
          <p:nvPr/>
        </p:nvSpPr>
        <p:spPr bwMode="auto">
          <a:xfrm>
            <a:off x="3649414" y="5595094"/>
            <a:ext cx="49609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Major Arc:</a:t>
            </a:r>
            <a:r>
              <a:rPr lang="en-CA" sz="1900">
                <a:latin typeface="Gill Sans MT" pitchFamily="34" charset="0"/>
              </a:rPr>
              <a:t>  Arc over 50% of the circumference</a:t>
            </a:r>
          </a:p>
        </p:txBody>
      </p:sp>
      <p:sp>
        <p:nvSpPr>
          <p:cNvPr id="30" name="TextBox 31"/>
          <p:cNvSpPr txBox="1">
            <a:spLocks noChangeArrowheads="1"/>
          </p:cNvSpPr>
          <p:nvPr/>
        </p:nvSpPr>
        <p:spPr bwMode="auto">
          <a:xfrm>
            <a:off x="3312864" y="6015782"/>
            <a:ext cx="53911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Minor Arc</a:t>
            </a:r>
            <a:r>
              <a:rPr lang="en-CA" sz="1900">
                <a:latin typeface="Gill Sans MT" pitchFamily="34" charset="0"/>
              </a:rPr>
              <a:t>  Arc  less than 50% of the circumference</a:t>
            </a:r>
          </a:p>
        </p:txBody>
      </p:sp>
      <p:sp>
        <p:nvSpPr>
          <p:cNvPr id="31" name="Arc 30"/>
          <p:cNvSpPr/>
          <p:nvPr/>
        </p:nvSpPr>
        <p:spPr>
          <a:xfrm flipH="1">
            <a:off x="868114" y="1859707"/>
            <a:ext cx="1928813" cy="1928812"/>
          </a:xfrm>
          <a:prstGeom prst="arc">
            <a:avLst>
              <a:gd name="adj1" fmla="val 18230604"/>
              <a:gd name="adj2" fmla="val 5442475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17314" y="4858494"/>
            <a:ext cx="13414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Minor Arc</a:t>
            </a:r>
            <a:endParaRPr lang="en-CA" sz="1900">
              <a:latin typeface="Gill Sans MT" pitchFamily="34" charset="0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91827" y="3199557"/>
            <a:ext cx="825500" cy="1844675"/>
          </a:xfrm>
          <a:custGeom>
            <a:avLst/>
            <a:gdLst>
              <a:gd name="connsiteX0" fmla="*/ 825062 w 825062"/>
              <a:gd name="connsiteY0" fmla="*/ 1844566 h 1844566"/>
              <a:gd name="connsiteX1" fmla="*/ 5255 w 825062"/>
              <a:gd name="connsiteY1" fmla="*/ 930166 h 1844566"/>
              <a:gd name="connsiteX2" fmla="*/ 793531 w 825062"/>
              <a:gd name="connsiteY2" fmla="*/ 0 h 1844566"/>
              <a:gd name="connsiteX3" fmla="*/ 793531 w 825062"/>
              <a:gd name="connsiteY3" fmla="*/ 0 h 1844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062" h="1844566">
                <a:moveTo>
                  <a:pt x="825062" y="1844566"/>
                </a:moveTo>
                <a:cubicBezTo>
                  <a:pt x="417786" y="1541080"/>
                  <a:pt x="10510" y="1237594"/>
                  <a:pt x="5255" y="930166"/>
                </a:cubicBezTo>
                <a:cubicBezTo>
                  <a:pt x="0" y="622738"/>
                  <a:pt x="793531" y="0"/>
                  <a:pt x="793531" y="0"/>
                </a:cubicBezTo>
                <a:lnTo>
                  <a:pt x="793531" y="0"/>
                </a:ln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5" name="Arc 34"/>
          <p:cNvSpPr/>
          <p:nvPr/>
        </p:nvSpPr>
        <p:spPr>
          <a:xfrm flipH="1">
            <a:off x="882402" y="1843832"/>
            <a:ext cx="1930400" cy="1930400"/>
          </a:xfrm>
          <a:prstGeom prst="arc">
            <a:avLst>
              <a:gd name="adj1" fmla="val 5374633"/>
              <a:gd name="adj2" fmla="val 18213464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33152" y="862757"/>
            <a:ext cx="1320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Major Arc</a:t>
            </a:r>
            <a:endParaRPr lang="en-CA" sz="1900">
              <a:latin typeface="Gill Sans MT" pitchFamily="34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1799977" y="1124694"/>
            <a:ext cx="1306512" cy="1119188"/>
          </a:xfrm>
          <a:custGeom>
            <a:avLst/>
            <a:gdLst>
              <a:gd name="connsiteX0" fmla="*/ 0 w 1305635"/>
              <a:gd name="connsiteY0" fmla="*/ 0 h 1119116"/>
              <a:gd name="connsiteX1" fmla="*/ 1160059 w 1305635"/>
              <a:gd name="connsiteY1" fmla="*/ 655092 h 1119116"/>
              <a:gd name="connsiteX2" fmla="*/ 873456 w 1305635"/>
              <a:gd name="connsiteY2" fmla="*/ 1119116 h 1119116"/>
              <a:gd name="connsiteX3" fmla="*/ 873456 w 1305635"/>
              <a:gd name="connsiteY3" fmla="*/ 1119116 h 1119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635" h="1119116">
                <a:moveTo>
                  <a:pt x="0" y="0"/>
                </a:moveTo>
                <a:cubicBezTo>
                  <a:pt x="507241" y="234286"/>
                  <a:pt x="1014483" y="468573"/>
                  <a:pt x="1160059" y="655092"/>
                </a:cubicBezTo>
                <a:cubicBezTo>
                  <a:pt x="1305635" y="841611"/>
                  <a:pt x="873456" y="1119116"/>
                  <a:pt x="873456" y="1119116"/>
                </a:cubicBezTo>
                <a:lnTo>
                  <a:pt x="873456" y="1119116"/>
                </a:lnTo>
              </a:path>
            </a:pathLst>
          </a:custGeom>
          <a:ln w="222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Action Button: Forward or Next 38">
            <a:hlinkClick r:id="rId3" highlightClick="1"/>
          </p:cNvPr>
          <p:cNvSpPr/>
          <p:nvPr/>
        </p:nvSpPr>
        <p:spPr>
          <a:xfrm>
            <a:off x="1122114" y="5785594"/>
            <a:ext cx="473075" cy="3778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371" name="TextBox 39"/>
          <p:cNvSpPr txBox="1">
            <a:spLocks noChangeArrowheads="1"/>
          </p:cNvSpPr>
          <p:nvPr/>
        </p:nvSpPr>
        <p:spPr bwMode="auto">
          <a:xfrm>
            <a:off x="239464" y="6195169"/>
            <a:ext cx="2325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400"/>
              <a:t>Click Here for Circle Applet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71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  <p:bldP spid="9223" grpId="1"/>
      <p:bldP spid="12" grpId="0" animBg="1"/>
      <p:bldP spid="12" grpId="1" animBg="1"/>
      <p:bldP spid="9225" grpId="0"/>
      <p:bldP spid="9227" grpId="0"/>
      <p:bldP spid="9227" grpId="1"/>
      <p:bldP spid="17" grpId="0" animBg="1"/>
      <p:bldP spid="17" grpId="1" animBg="1"/>
      <p:bldP spid="9229" grpId="0"/>
      <p:bldP spid="9230" grpId="0"/>
      <p:bldP spid="20" grpId="0" animBg="1"/>
      <p:bldP spid="20" grpId="1" animBg="1"/>
      <p:bldP spid="9232" grpId="0"/>
      <p:bldP spid="23" grpId="0" animBg="1"/>
      <p:bldP spid="23" grpId="1" animBg="1"/>
      <p:bldP spid="25" grpId="0" animBg="1"/>
      <p:bldP spid="25" grpId="1" animBg="1"/>
      <p:bldP spid="9235" grpId="0"/>
      <p:bldP spid="9235" grpId="1"/>
      <p:bldP spid="9238" grpId="0"/>
      <p:bldP spid="9239" grpId="0"/>
      <p:bldP spid="9239" grpId="1"/>
      <p:bldP spid="26" grpId="0"/>
      <p:bldP spid="27" grpId="0"/>
      <p:bldP spid="30" grpId="0"/>
      <p:bldP spid="31" grpId="0" animBg="1"/>
      <p:bldP spid="32" grpId="0"/>
      <p:bldP spid="33" grpId="0" animBg="1"/>
      <p:bldP spid="35" grpId="0" animBg="1"/>
      <p:bldP spid="36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 smtClean="0"/>
              <a:t>Naming Chords and Angles: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352928" cy="5349208"/>
          </a:xfrm>
        </p:spPr>
        <p:txBody>
          <a:bodyPr/>
          <a:lstStyle/>
          <a:p>
            <a:r>
              <a:rPr lang="en-CA" dirty="0" smtClean="0"/>
              <a:t>When naming chords, use the endpoints of chord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When naming angles, the letter where the angle is will be in the middle.  The other two letters will be the other endpoints of the lines 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331640" y="1916832"/>
            <a:ext cx="1439863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rot="5400000" flipH="1" flipV="1">
            <a:off x="2048397" y="2565326"/>
            <a:ext cx="74612" cy="10858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3"/>
            <a:endCxn id="4" idx="0"/>
          </p:cNvCxnSpPr>
          <p:nvPr/>
        </p:nvCxnSpPr>
        <p:spPr>
          <a:xfrm flipV="1">
            <a:off x="1542503" y="1916832"/>
            <a:ext cx="509069" cy="12290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4" idx="0"/>
          </p:cNvCxnSpPr>
          <p:nvPr/>
        </p:nvCxnSpPr>
        <p:spPr>
          <a:xfrm flipH="1" flipV="1">
            <a:off x="2051572" y="1916832"/>
            <a:ext cx="57621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895399" y="1556792"/>
          <a:ext cx="372345" cy="403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4" imgW="152280" imgH="164880" progId="Equation.BREE4">
                  <p:embed/>
                </p:oleObj>
              </mc:Choice>
              <mc:Fallback>
                <p:oleObj name="Equation" r:id="rId4" imgW="152280" imgH="164880" progId="Equation.BREE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399" y="1556792"/>
                        <a:ext cx="372345" cy="403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552849" y="2881313"/>
          <a:ext cx="4349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6" imgW="177480" imgH="164880" progId="Equation.BREE4">
                  <p:embed/>
                </p:oleObj>
              </mc:Choice>
              <mc:Fallback>
                <p:oleObj name="Equation" r:id="rId6" imgW="177480" imgH="16488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849" y="2881313"/>
                        <a:ext cx="4349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217613" y="2996952"/>
          <a:ext cx="3730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8" imgW="152280" imgH="152280" progId="Equation.BREE4">
                  <p:embed/>
                </p:oleObj>
              </mc:Choice>
              <mc:Fallback>
                <p:oleObj name="Equation" r:id="rId8" imgW="152280" imgH="152280" progId="Equation.BREE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2996952"/>
                        <a:ext cx="37306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rot="5400000" flipH="1" flipV="1">
            <a:off x="2053558" y="2565326"/>
            <a:ext cx="74612" cy="10858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547664" y="1916832"/>
            <a:ext cx="509069" cy="12290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056733" y="1916832"/>
            <a:ext cx="576212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851920" y="1700808"/>
          <a:ext cx="6191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10" imgW="253800" imgH="203040" progId="Equation.BREE4">
                  <p:embed/>
                </p:oleObj>
              </mc:Choice>
              <mc:Fallback>
                <p:oleObj name="Equation" r:id="rId10" imgW="253800" imgH="203040" progId="Equation.BREE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700808"/>
                        <a:ext cx="6191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771282" y="1700808"/>
          <a:ext cx="6810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12" imgW="279360" imgH="215640" progId="Equation.BREE4">
                  <p:embed/>
                </p:oleObj>
              </mc:Choice>
              <mc:Fallback>
                <p:oleObj name="Equation" r:id="rId12" imgW="279360" imgH="21564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282" y="1700808"/>
                        <a:ext cx="68103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074840" y="2564904"/>
          <a:ext cx="6492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4" imgW="266400" imgH="215640" progId="Equation.BREE4">
                  <p:embed/>
                </p:oleObj>
              </mc:Choice>
              <mc:Fallback>
                <p:oleObj name="Equation" r:id="rId14" imgW="266400" imgH="215640" progId="Equation.BREE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840" y="2564904"/>
                        <a:ext cx="64928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08000" y="4077072"/>
          <a:ext cx="11144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6" imgW="457200" imgH="177480" progId="Equation.BREE4">
                  <p:embed/>
                </p:oleObj>
              </mc:Choice>
              <mc:Fallback>
                <p:oleObj name="Equation" r:id="rId16" imgW="457200" imgH="177480" progId="Equation.BREE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4077072"/>
                        <a:ext cx="11144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Freeform 27"/>
          <p:cNvSpPr/>
          <p:nvPr/>
        </p:nvSpPr>
        <p:spPr>
          <a:xfrm>
            <a:off x="1328420" y="3093720"/>
            <a:ext cx="728980" cy="1203960"/>
          </a:xfrm>
          <a:custGeom>
            <a:avLst/>
            <a:gdLst>
              <a:gd name="connsiteX0" fmla="*/ 287020 w 728980"/>
              <a:gd name="connsiteY0" fmla="*/ 1203960 h 1203960"/>
              <a:gd name="connsiteX1" fmla="*/ 683260 w 728980"/>
              <a:gd name="connsiteY1" fmla="*/ 853440 h 1203960"/>
              <a:gd name="connsiteX2" fmla="*/ 12700 w 728980"/>
              <a:gd name="connsiteY2" fmla="*/ 518160 h 1203960"/>
              <a:gd name="connsiteX3" fmla="*/ 607060 w 728980"/>
              <a:gd name="connsiteY3" fmla="*/ 152400 h 1203960"/>
              <a:gd name="connsiteX4" fmla="*/ 363220 w 728980"/>
              <a:gd name="connsiteY4" fmla="*/ 0 h 1203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980" h="1203960">
                <a:moveTo>
                  <a:pt x="287020" y="1203960"/>
                </a:moveTo>
                <a:cubicBezTo>
                  <a:pt x="508000" y="1085850"/>
                  <a:pt x="728980" y="967740"/>
                  <a:pt x="683260" y="853440"/>
                </a:cubicBezTo>
                <a:cubicBezTo>
                  <a:pt x="637540" y="739140"/>
                  <a:pt x="25400" y="635000"/>
                  <a:pt x="12700" y="518160"/>
                </a:cubicBezTo>
                <a:cubicBezTo>
                  <a:pt x="0" y="401320"/>
                  <a:pt x="548640" y="238760"/>
                  <a:pt x="607060" y="152400"/>
                </a:cubicBezTo>
                <a:cubicBezTo>
                  <a:pt x="665480" y="66040"/>
                  <a:pt x="514350" y="33020"/>
                  <a:pt x="363220" y="0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1619672" y="3027432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2442632" y="2966472"/>
            <a:ext cx="72008" cy="7200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068320" y="4016112"/>
          <a:ext cx="11144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18" imgW="457200" imgH="177480" progId="Equation.BREE4">
                  <p:embed/>
                </p:oleObj>
              </mc:Choice>
              <mc:Fallback>
                <p:oleObj name="Equation" r:id="rId18" imgW="457200" imgH="177480" progId="Equation.BREE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320" y="4016112"/>
                        <a:ext cx="11144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2118360" y="3032760"/>
            <a:ext cx="1005840" cy="1158240"/>
          </a:xfrm>
          <a:custGeom>
            <a:avLst/>
            <a:gdLst>
              <a:gd name="connsiteX0" fmla="*/ 1005840 w 1005840"/>
              <a:gd name="connsiteY0" fmla="*/ 1158240 h 1158240"/>
              <a:gd name="connsiteX1" fmla="*/ 289560 w 1005840"/>
              <a:gd name="connsiteY1" fmla="*/ 929640 h 1158240"/>
              <a:gd name="connsiteX2" fmla="*/ 853440 w 1005840"/>
              <a:gd name="connsiteY2" fmla="*/ 579120 h 1158240"/>
              <a:gd name="connsiteX3" fmla="*/ 91440 w 1005840"/>
              <a:gd name="connsiteY3" fmla="*/ 243840 h 1158240"/>
              <a:gd name="connsiteX4" fmla="*/ 304800 w 1005840"/>
              <a:gd name="connsiteY4" fmla="*/ 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" h="1158240">
                <a:moveTo>
                  <a:pt x="1005840" y="1158240"/>
                </a:moveTo>
                <a:cubicBezTo>
                  <a:pt x="660400" y="1092200"/>
                  <a:pt x="314960" y="1026160"/>
                  <a:pt x="289560" y="929640"/>
                </a:cubicBezTo>
                <a:cubicBezTo>
                  <a:pt x="264160" y="833120"/>
                  <a:pt x="886460" y="693420"/>
                  <a:pt x="853440" y="579120"/>
                </a:cubicBezTo>
                <a:cubicBezTo>
                  <a:pt x="820420" y="464820"/>
                  <a:pt x="182880" y="340360"/>
                  <a:pt x="91440" y="243840"/>
                </a:cubicBezTo>
                <a:cubicBezTo>
                  <a:pt x="0" y="147320"/>
                  <a:pt x="152400" y="73660"/>
                  <a:pt x="304800" y="0"/>
                </a:cubicBezTo>
              </a:path>
            </a:pathLst>
          </a:custGeom>
          <a:ln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0.36579 -0.005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24774 -0.037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-1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51927 -0.031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0" y="-16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720000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" y="868680"/>
            <a:ext cx="8641080" cy="3108960"/>
          </a:xfrm>
        </p:spPr>
        <p:txBody>
          <a:bodyPr>
            <a:normAutofit/>
          </a:bodyPr>
          <a:lstStyle/>
          <a:p>
            <a:r>
              <a:rPr lang="en-CA" dirty="0" smtClean="0"/>
              <a:t>There are 3 main chord properties:  If any two is true, the third one must also be true</a:t>
            </a:r>
          </a:p>
          <a:p>
            <a:pPr>
              <a:buNone/>
            </a:pPr>
            <a:endParaRPr lang="en-CA" sz="1200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#1)  If a Line through the </a:t>
            </a:r>
            <a: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  <a:t>center</a:t>
            </a:r>
            <a:b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</a:br>
            <a: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  <a:t>of the circle</a:t>
            </a:r>
            <a:r>
              <a:rPr lang="en-CA" dirty="0" smtClean="0">
                <a:sym typeface="Wingdings" pitchFamily="2" charset="2"/>
              </a:rPr>
              <a:t> is </a:t>
            </a:r>
            <a:r>
              <a:rPr lang="en-CA" b="1" dirty="0" smtClean="0">
                <a:solidFill>
                  <a:srgbClr val="0070C0"/>
                </a:solidFill>
                <a:sym typeface="Wingdings" pitchFamily="2" charset="2"/>
              </a:rPr>
              <a:t>perpendicular</a:t>
            </a:r>
            <a:br>
              <a:rPr lang="en-CA" b="1" dirty="0" smtClean="0">
                <a:solidFill>
                  <a:srgbClr val="0070C0"/>
                </a:solidFill>
                <a:sym typeface="Wingdings" pitchFamily="2" charset="2"/>
              </a:rPr>
            </a:br>
            <a:r>
              <a:rPr lang="en-CA" dirty="0" smtClean="0">
                <a:sym typeface="Wingdings" pitchFamily="2" charset="2"/>
              </a:rPr>
              <a:t>to the chord, then it must </a:t>
            </a:r>
            <a:r>
              <a:rPr lang="en-CA" b="1" dirty="0" smtClean="0">
                <a:solidFill>
                  <a:srgbClr val="FF0000"/>
                </a:solidFill>
                <a:sym typeface="Wingdings" pitchFamily="2" charset="2"/>
              </a:rPr>
              <a:t>bisects</a:t>
            </a:r>
            <a:r>
              <a:rPr lang="en-CA" dirty="0" smtClean="0">
                <a:sym typeface="Wingdings" pitchFamily="2" charset="2"/>
              </a:rPr>
              <a:t> </a:t>
            </a:r>
            <a:br>
              <a:rPr lang="en-CA" dirty="0" smtClean="0">
                <a:sym typeface="Wingdings" pitchFamily="2" charset="2"/>
              </a:rPr>
            </a:br>
            <a:r>
              <a:rPr lang="en-CA" dirty="0" smtClean="0">
                <a:sym typeface="Wingdings" pitchFamily="2" charset="2"/>
              </a:rPr>
              <a:t>the chord (cut it in half)</a:t>
            </a:r>
          </a:p>
          <a:p>
            <a:r>
              <a:rPr lang="en-CA" dirty="0" smtClean="0">
                <a:sym typeface="Wingdings" pitchFamily="2" charset="2"/>
              </a:rPr>
              <a:t>The two sides of the chord have equal length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45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II) Chord Properties:</a:t>
            </a:r>
            <a:endParaRPr lang="en-CA" dirty="0"/>
          </a:p>
        </p:txBody>
      </p:sp>
      <p:sp>
        <p:nvSpPr>
          <p:cNvPr id="5" name="Oval 4"/>
          <p:cNvSpPr/>
          <p:nvPr/>
        </p:nvSpPr>
        <p:spPr>
          <a:xfrm>
            <a:off x="6317615" y="1473200"/>
            <a:ext cx="2159795" cy="21597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6215936" y="2495787"/>
            <a:ext cx="2364582" cy="18573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352983" y="2505393"/>
            <a:ext cx="8334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" name="Rectangle 15"/>
          <p:cNvSpPr/>
          <p:nvPr/>
        </p:nvSpPr>
        <p:spPr>
          <a:xfrm rot="21316176">
            <a:off x="7247242" y="3028460"/>
            <a:ext cx="412491" cy="207388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7387510" y="2418478"/>
            <a:ext cx="111920" cy="1628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86385" y="3107850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87225" y="3168810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97865" y="4159250"/>
            <a:ext cx="2159795" cy="2159795"/>
          </a:xfrm>
          <a:prstGeom prst="ellipse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596186" y="5181837"/>
            <a:ext cx="2364582" cy="18573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21316176">
            <a:off x="1595742" y="5466860"/>
            <a:ext cx="412491" cy="2073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1752441" y="4705192"/>
            <a:ext cx="134304" cy="19545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714183" y="5181599"/>
            <a:ext cx="101917" cy="971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758950" y="4996392"/>
          <a:ext cx="196850" cy="22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Equation" r:id="rId4" imgW="152280" imgH="177480" progId="Equation.BREE4">
                  <p:embed/>
                </p:oleObj>
              </mc:Choice>
              <mc:Fallback>
                <p:oleObj name="Equation" r:id="rId4" imgW="152280" imgH="17748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996392"/>
                        <a:ext cx="196850" cy="229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41350" y="5664200"/>
          <a:ext cx="19685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Equation" r:id="rId6" imgW="152280" imgH="164880" progId="Equation.BREE4">
                  <p:embed/>
                </p:oleObj>
              </mc:Choice>
              <mc:Fallback>
                <p:oleObj name="Equation" r:id="rId6" imgW="152280" imgH="164880" progId="Equation.BREE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5664200"/>
                        <a:ext cx="19685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1720850" y="5672138"/>
          <a:ext cx="19685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Equation" r:id="rId8" imgW="152280" imgH="152280" progId="Equation.BREE4">
                  <p:embed/>
                </p:oleObj>
              </mc:Choice>
              <mc:Fallback>
                <p:oleObj name="Equation" r:id="rId8" imgW="152280" imgH="152280" progId="Equation.BREE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5672138"/>
                        <a:ext cx="19685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2794000" y="5524500"/>
          <a:ext cx="196850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Equation" r:id="rId10" imgW="152280" imgH="177480" progId="Equation.BREE4">
                  <p:embed/>
                </p:oleObj>
              </mc:Choice>
              <mc:Fallback>
                <p:oleObj name="Equation" r:id="rId10" imgW="152280" imgH="17748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524500"/>
                        <a:ext cx="196850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098800" y="4191000"/>
            <a:ext cx="51667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Ex: If AB is 10cm long, how long is AC? 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206749" y="4703763"/>
          <a:ext cx="152830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quation" r:id="rId12" imgW="723600" imgH="177480" progId="Equation.BREE4">
                  <p:embed/>
                </p:oleObj>
              </mc:Choice>
              <mc:Fallback>
                <p:oleObj name="Equation" r:id="rId12" imgW="723600" imgH="177480" progId="Equation.BREE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49" y="4703763"/>
                        <a:ext cx="152830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1141413" y="5707063"/>
          <a:ext cx="36096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14" imgW="190440" imgH="177480" progId="Equation.BREE4">
                  <p:embed/>
                </p:oleObj>
              </mc:Choice>
              <mc:Fallback>
                <p:oleObj name="Equation" r:id="rId14" imgW="190440" imgH="177480" progId="Equation.BREE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5707063"/>
                        <a:ext cx="36096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213100" y="5173663"/>
          <a:ext cx="8048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Equation" r:id="rId16" imgW="380880" imgH="177480" progId="Equation.BREE4">
                  <p:embed/>
                </p:oleObj>
              </mc:Choice>
              <mc:Fallback>
                <p:oleObj name="Equation" r:id="rId16" imgW="380880" imgH="177480" progId="Equation.BREE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5173663"/>
                        <a:ext cx="8048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981450" y="5160963"/>
          <a:ext cx="7778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Equation" r:id="rId18" imgW="368280" imgH="177480" progId="Equation.BREE4">
                  <p:embed/>
                </p:oleObj>
              </mc:Choice>
              <mc:Fallback>
                <p:oleObj name="Equation" r:id="rId18" imgW="368280" imgH="177480" progId="Equation.BREE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5160963"/>
                        <a:ext cx="7778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003800" y="5105400"/>
            <a:ext cx="249299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Chord Property #1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187700" y="5707063"/>
          <a:ext cx="8048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Equation" r:id="rId20" imgW="380880" imgH="177480" progId="Equation.BREE4">
                  <p:embed/>
                </p:oleObj>
              </mc:Choice>
              <mc:Fallback>
                <p:oleObj name="Equation" r:id="rId20" imgW="380880" imgH="177480" progId="Equation.BREE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5707063"/>
                        <a:ext cx="8048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013200" y="5681663"/>
          <a:ext cx="12620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Equation" r:id="rId22" imgW="596880" imgH="177480" progId="Equation.BREE4">
                  <p:embed/>
                </p:oleObj>
              </mc:Choice>
              <mc:Fallback>
                <p:oleObj name="Equation" r:id="rId22" imgW="596880" imgH="177480" progId="Equation.BREE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5681663"/>
                        <a:ext cx="12620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725863" y="6075363"/>
          <a:ext cx="1073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Equation" r:id="rId24" imgW="507960" imgH="177480" progId="Equation.BREE4">
                  <p:embed/>
                </p:oleObj>
              </mc:Choice>
              <mc:Fallback>
                <p:oleObj name="Equation" r:id="rId24" imgW="507960" imgH="177480" progId="Equation.BREE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6075363"/>
                        <a:ext cx="10731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6" grpId="0" animBg="1"/>
      <p:bldP spid="19" grpId="0" animBg="1"/>
      <p:bldP spid="22" grpId="0" animBg="1"/>
      <p:bldP spid="21" grpId="0" animBg="1"/>
      <p:bldP spid="30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9400" y="254000"/>
            <a:ext cx="6908800" cy="2946400"/>
          </a:xfrm>
        </p:spPr>
        <p:txBody>
          <a:bodyPr>
            <a:normAutofit/>
          </a:bodyPr>
          <a:lstStyle/>
          <a:p>
            <a:r>
              <a:rPr lang="en-CA" dirty="0" smtClean="0">
                <a:sym typeface="Wingdings" pitchFamily="2" charset="2"/>
              </a:rPr>
              <a:t>#2) If a Line through the </a:t>
            </a:r>
            <a: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  <a:t>center</a:t>
            </a:r>
          </a:p>
          <a:p>
            <a:pPr>
              <a:buNone/>
            </a:pPr>
            <a: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  <a:t>of the circle</a:t>
            </a:r>
            <a:r>
              <a:rPr lang="en-CA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CA" b="1" dirty="0" smtClean="0">
                <a:solidFill>
                  <a:srgbClr val="FF0000"/>
                </a:solidFill>
                <a:sym typeface="Wingdings" pitchFamily="2" charset="2"/>
              </a:rPr>
              <a:t>bisects</a:t>
            </a:r>
            <a:r>
              <a:rPr lang="en-CA" dirty="0" smtClean="0">
                <a:sym typeface="Wingdings" pitchFamily="2" charset="2"/>
              </a:rPr>
              <a:t> the chord , </a:t>
            </a:r>
          </a:p>
          <a:p>
            <a:pPr>
              <a:buNone/>
            </a:pPr>
            <a:r>
              <a:rPr lang="en-CA" dirty="0" smtClean="0">
                <a:sym typeface="Wingdings" pitchFamily="2" charset="2"/>
              </a:rPr>
              <a:t>then it must be </a:t>
            </a:r>
            <a:r>
              <a:rPr lang="en-CA" b="1" dirty="0" smtClean="0">
                <a:solidFill>
                  <a:srgbClr val="0070C0"/>
                </a:solidFill>
                <a:sym typeface="Wingdings" pitchFamily="2" charset="2"/>
              </a:rPr>
              <a:t>perpendicular</a:t>
            </a:r>
            <a:r>
              <a:rPr lang="en-CA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CA" dirty="0" smtClean="0">
                <a:sym typeface="Wingdings" pitchFamily="2" charset="2"/>
              </a:rPr>
              <a:t>to the chord</a:t>
            </a:r>
            <a:br>
              <a:rPr lang="en-CA" dirty="0" smtClean="0">
                <a:sym typeface="Wingdings" pitchFamily="2" charset="2"/>
              </a:rPr>
            </a:br>
            <a:endParaRPr lang="en-CA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The chord (black) cross the red line at 90°</a:t>
            </a:r>
          </a:p>
          <a:p>
            <a:pPr>
              <a:buNone/>
            </a:pPr>
            <a:endParaRPr lang="en-CA" dirty="0" smtClean="0">
              <a:sym typeface="Wingdings" pitchFamily="2" charset="2"/>
            </a:endParaRPr>
          </a:p>
          <a:p>
            <a:pPr>
              <a:buNone/>
            </a:pPr>
            <a:endParaRPr lang="en-CA" dirty="0" smtClean="0">
              <a:sym typeface="Wingdings" pitchFamily="2" charset="2"/>
            </a:endParaRPr>
          </a:p>
          <a:p>
            <a:pPr>
              <a:buNone/>
            </a:pPr>
            <a:endParaRPr lang="en-CA" dirty="0" smtClean="0">
              <a:sym typeface="Wingdings" pitchFamily="2" charset="2"/>
            </a:endParaRPr>
          </a:p>
          <a:p>
            <a:pPr>
              <a:buNone/>
            </a:pPr>
            <a:endParaRPr lang="en-CA" dirty="0" smtClean="0">
              <a:sym typeface="Wingdings" pitchFamily="2" charset="2"/>
            </a:endParaRPr>
          </a:p>
          <a:p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6266815" y="203200"/>
            <a:ext cx="2159795" cy="21597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6165136" y="1225787"/>
            <a:ext cx="2364582" cy="18573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302183" y="1235393"/>
            <a:ext cx="8334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 rot="21316176">
            <a:off x="7196442" y="1758460"/>
            <a:ext cx="412491" cy="207388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7336710" y="1148478"/>
            <a:ext cx="111920" cy="1628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835585" y="1837850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936425" y="1898810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4000" y="3595198"/>
            <a:ext cx="3149600" cy="294530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77800" y="31750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Ex: Find the value of “x” in the diagram:</a:t>
            </a:r>
            <a:endParaRPr lang="en-CA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97330" y="3632200"/>
            <a:ext cx="4495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angle is  </a:t>
            </a:r>
            <a:r>
              <a:rPr lang="en-CA" sz="2400" dirty="0" smtClean="0">
                <a:solidFill>
                  <a:srgbClr val="FF0000"/>
                </a:solidFill>
                <a:sym typeface="Wingdings" pitchFamily="2" charset="2"/>
              </a:rPr>
              <a:t>90° because of the </a:t>
            </a:r>
            <a:br>
              <a:rPr lang="en-CA" sz="2400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CA" sz="24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CA" sz="2400" baseline="30000" dirty="0" smtClean="0">
                <a:solidFill>
                  <a:srgbClr val="FF0000"/>
                </a:solidFill>
                <a:sym typeface="Wingdings" pitchFamily="2" charset="2"/>
              </a:rPr>
              <a:t>nd</a:t>
            </a:r>
            <a:r>
              <a:rPr lang="en-CA" sz="2400" dirty="0" smtClean="0">
                <a:solidFill>
                  <a:srgbClr val="FF0000"/>
                </a:solidFill>
                <a:sym typeface="Wingdings" pitchFamily="2" charset="2"/>
              </a:rPr>
              <a:t> chord property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371600" y="4102100"/>
            <a:ext cx="2463800" cy="1545167"/>
          </a:xfrm>
          <a:custGeom>
            <a:avLst/>
            <a:gdLst>
              <a:gd name="connsiteX0" fmla="*/ 2463800 w 2463800"/>
              <a:gd name="connsiteY0" fmla="*/ 0 h 1545167"/>
              <a:gd name="connsiteX1" fmla="*/ 1435100 w 2463800"/>
              <a:gd name="connsiteY1" fmla="*/ 1320800 h 1545167"/>
              <a:gd name="connsiteX2" fmla="*/ 1435100 w 2463800"/>
              <a:gd name="connsiteY2" fmla="*/ 1346200 h 1545167"/>
              <a:gd name="connsiteX3" fmla="*/ 0 w 2463800"/>
              <a:gd name="connsiteY3" fmla="*/ 1244600 h 1545167"/>
              <a:gd name="connsiteX4" fmla="*/ 0 w 2463800"/>
              <a:gd name="connsiteY4" fmla="*/ 1244600 h 1545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800" h="1545167">
                <a:moveTo>
                  <a:pt x="2463800" y="0"/>
                </a:moveTo>
                <a:lnTo>
                  <a:pt x="1435100" y="1320800"/>
                </a:lnTo>
                <a:cubicBezTo>
                  <a:pt x="1263650" y="1545167"/>
                  <a:pt x="1674283" y="1358900"/>
                  <a:pt x="1435100" y="1346200"/>
                </a:cubicBezTo>
                <a:cubicBezTo>
                  <a:pt x="1195917" y="1333500"/>
                  <a:pt x="0" y="1244600"/>
                  <a:pt x="0" y="1244600"/>
                </a:cubicBezTo>
                <a:lnTo>
                  <a:pt x="0" y="1244600"/>
                </a:ln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 rot="20369862">
            <a:off x="1233560" y="5291852"/>
            <a:ext cx="186615" cy="16521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3454430" y="4445000"/>
            <a:ext cx="54633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Use the Pythagorean </a:t>
            </a:r>
            <a:r>
              <a:rPr lang="en-CA" sz="2100" dirty="0" err="1" smtClean="0">
                <a:solidFill>
                  <a:srgbClr val="FF0000"/>
                </a:solidFill>
              </a:rPr>
              <a:t>Thm</a:t>
            </a:r>
            <a:r>
              <a:rPr lang="en-CA" sz="2100" dirty="0" smtClean="0">
                <a:solidFill>
                  <a:srgbClr val="FF0000"/>
                </a:solidFill>
              </a:rPr>
              <a:t> to find the base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3330" y="5524500"/>
            <a:ext cx="3241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i="1" dirty="0" smtClean="0">
                <a:solidFill>
                  <a:srgbClr val="FF0000"/>
                </a:solidFill>
              </a:rPr>
              <a:t>y</a:t>
            </a:r>
            <a:endParaRPr lang="en-CA" sz="21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4386263" y="4879975"/>
          <a:ext cx="15827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Equation" r:id="rId5" imgW="749160" imgH="228600" progId="Equation.BREE4">
                  <p:embed/>
                </p:oleObj>
              </mc:Choice>
              <mc:Fallback>
                <p:oleObj name="Equation" r:id="rId5" imgW="749160" imgH="228600" progId="Equation.BREE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263" y="4879975"/>
                        <a:ext cx="15827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4979988" y="5299075"/>
          <a:ext cx="16906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7" imgW="799920" imgH="228600" progId="Equation.BREE4">
                  <p:embed/>
                </p:oleObj>
              </mc:Choice>
              <mc:Fallback>
                <p:oleObj name="Equation" r:id="rId7" imgW="799920" imgH="22860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5299075"/>
                        <a:ext cx="169068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5129213" y="5692775"/>
          <a:ext cx="11811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Equation" r:id="rId9" imgW="558720" imgH="241200" progId="Equation.BREE4">
                  <p:embed/>
                </p:oleObj>
              </mc:Choice>
              <mc:Fallback>
                <p:oleObj name="Equation" r:id="rId9" imgW="558720" imgH="241200" progId="Equation.BREE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5692775"/>
                        <a:ext cx="118110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6364288" y="5784850"/>
          <a:ext cx="9128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11" imgW="431640" imgH="177480" progId="Equation.BREE4">
                  <p:embed/>
                </p:oleObj>
              </mc:Choice>
              <mc:Fallback>
                <p:oleObj name="Equation" r:id="rId11" imgW="431640" imgH="177480" progId="Equation.BREE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4288" y="5784850"/>
                        <a:ext cx="9128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240213" y="6259512"/>
          <a:ext cx="161131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Equation" r:id="rId13" imgW="761760" imgH="253800" progId="Equation.BREE4">
                  <p:embed/>
                </p:oleObj>
              </mc:Choice>
              <mc:Fallback>
                <p:oleObj name="Equation" r:id="rId13" imgW="761760" imgH="253800" progId="Equation.BREE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213" y="6259512"/>
                        <a:ext cx="1611312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5788025" y="6305550"/>
          <a:ext cx="10477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Equation" r:id="rId15" imgW="495000" imgH="177480" progId="Equation.BREE4">
                  <p:embed/>
                </p:oleObj>
              </mc:Choice>
              <mc:Fallback>
                <p:oleObj name="Equation" r:id="rId15" imgW="495000" imgH="177480" progId="Equation.BREE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6305550"/>
                        <a:ext cx="10477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2" grpId="0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056" y="261257"/>
            <a:ext cx="5769430" cy="2732314"/>
          </a:xfrm>
        </p:spPr>
        <p:txBody>
          <a:bodyPr>
            <a:normAutofit/>
          </a:bodyPr>
          <a:lstStyle/>
          <a:p>
            <a:r>
              <a:rPr lang="en-CA" dirty="0" smtClean="0">
                <a:sym typeface="Wingdings" pitchFamily="2" charset="2"/>
              </a:rPr>
              <a:t>If a Line </a:t>
            </a:r>
            <a:r>
              <a:rPr lang="en-CA" b="1" dirty="0" smtClean="0">
                <a:solidFill>
                  <a:srgbClr val="FF0000"/>
                </a:solidFill>
                <a:sym typeface="Wingdings" pitchFamily="2" charset="2"/>
              </a:rPr>
              <a:t>bisects</a:t>
            </a:r>
            <a:r>
              <a:rPr lang="en-CA" dirty="0" smtClean="0">
                <a:sym typeface="Wingdings" pitchFamily="2" charset="2"/>
              </a:rPr>
              <a:t> and is </a:t>
            </a:r>
            <a:r>
              <a:rPr lang="en-CA" b="1" dirty="0" smtClean="0">
                <a:solidFill>
                  <a:srgbClr val="0070C0"/>
                </a:solidFill>
                <a:sym typeface="Wingdings" pitchFamily="2" charset="2"/>
              </a:rPr>
              <a:t>perpendicular</a:t>
            </a:r>
            <a:r>
              <a:rPr lang="en-CA" dirty="0" smtClean="0">
                <a:sym typeface="Wingdings" pitchFamily="2" charset="2"/>
              </a:rPr>
              <a:t> to a chord, then it must cross the </a:t>
            </a:r>
            <a: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  <a:t>center of the circle</a:t>
            </a:r>
            <a:br>
              <a:rPr lang="en-CA" b="1" dirty="0" smtClean="0">
                <a:solidFill>
                  <a:srgbClr val="00B050"/>
                </a:solidFill>
                <a:sym typeface="Wingdings" pitchFamily="2" charset="2"/>
              </a:rPr>
            </a:br>
            <a:endParaRPr lang="en-CA" b="1" dirty="0" smtClean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Somewhere along the red line, the center of the circle will be on it</a:t>
            </a:r>
          </a:p>
          <a:p>
            <a:endParaRPr lang="en-CA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258" y="4090978"/>
            <a:ext cx="2655144" cy="2440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277701" y="322946"/>
            <a:ext cx="2159795" cy="21597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rot="16200000" flipH="1">
            <a:off x="6176022" y="1345533"/>
            <a:ext cx="2364582" cy="18573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313069" y="1355139"/>
            <a:ext cx="8334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Rectangle 7"/>
          <p:cNvSpPr/>
          <p:nvPr/>
        </p:nvSpPr>
        <p:spPr>
          <a:xfrm rot="21316176">
            <a:off x="7207328" y="1878206"/>
            <a:ext cx="412491" cy="207388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347596" y="1268224"/>
            <a:ext cx="111920" cy="1628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46471" y="1957596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47311" y="2018556"/>
            <a:ext cx="7938" cy="1839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7800" y="3109684"/>
            <a:ext cx="80730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Ex: Given the following circle, what is the length of the </a:t>
            </a:r>
            <a:br>
              <a:rPr lang="en-CA" sz="2400" dirty="0" smtClean="0"/>
            </a:br>
            <a:r>
              <a:rPr lang="en-CA" sz="2400" dirty="0" smtClean="0"/>
              <a:t>diameter? </a:t>
            </a:r>
            <a:endParaRPr lang="en-CA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230086" y="4278086"/>
            <a:ext cx="478974" cy="219891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76072" y="3632200"/>
            <a:ext cx="56733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We know that this point is the centre of the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circle because of the 3</a:t>
            </a:r>
            <a:r>
              <a:rPr lang="en-CA" sz="2100" baseline="30000" dirty="0" smtClean="0">
                <a:solidFill>
                  <a:srgbClr val="FF0000"/>
                </a:solidFill>
              </a:rPr>
              <a:t>rd</a:t>
            </a:r>
            <a:r>
              <a:rPr lang="en-CA" sz="2100" dirty="0" smtClean="0">
                <a:solidFill>
                  <a:srgbClr val="FF0000"/>
                </a:solidFill>
              </a:rPr>
              <a:t> Chord Property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13013" y="5333997"/>
            <a:ext cx="110988" cy="9797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TextBox 17"/>
          <p:cNvSpPr txBox="1"/>
          <p:nvPr/>
        </p:nvSpPr>
        <p:spPr>
          <a:xfrm>
            <a:off x="2665182" y="4492190"/>
            <a:ext cx="497283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base of the triangle is 6 units long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5319" y="5069144"/>
            <a:ext cx="3337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6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97836" y="4971170"/>
            <a:ext cx="6151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Pythagorean Triple 6, 8, 10, so “</a:t>
            </a:r>
            <a:r>
              <a:rPr lang="en-CA" sz="2100" i="1" dirty="0" smtClean="0">
                <a:solidFill>
                  <a:srgbClr val="FF0000"/>
                </a:solidFill>
              </a:rPr>
              <a:t>x</a:t>
            </a:r>
            <a:r>
              <a:rPr lang="en-CA" sz="2100" dirty="0" smtClean="0">
                <a:solidFill>
                  <a:srgbClr val="FF0000"/>
                </a:solidFill>
              </a:rPr>
              <a:t>” is equal to 10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15546" y="5493693"/>
            <a:ext cx="54489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If the radius is 10, then the diameter is 20</a:t>
            </a:r>
            <a:endParaRPr lang="en-CA" sz="2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2" grpId="0"/>
      <p:bldP spid="16" grpId="0"/>
      <p:bldP spid="17" grpId="0" animBg="1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9938" y="3070225"/>
            <a:ext cx="2879725" cy="28797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4581525" y="3071813"/>
            <a:ext cx="2879725" cy="2879725"/>
          </a:xfrm>
          <a:prstGeom prst="ellipse">
            <a:avLst/>
          </a:prstGeom>
          <a:blipFill dpi="0" rotWithShape="1">
            <a:blip r:embed="rId3" cstate="print">
              <a:alphaModFix amt="49000"/>
            </a:blip>
            <a:srcRect/>
            <a:tile tx="0" ty="0" sx="100000" sy="100000" flip="none" algn="tl"/>
          </a:blip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eaLnBrk="1" hangingPunct="1"/>
            <a:r>
              <a:rPr lang="en-CA" dirty="0" smtClean="0"/>
              <a:t>II) Carpenters Method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229600" cy="1934344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CA" sz="2300" dirty="0" smtClean="0">
                <a:latin typeface="+mj-lt"/>
                <a:ea typeface="Batang" pitchFamily="18" charset="-127"/>
              </a:rPr>
              <a:t>How to Find the center of a Circle</a:t>
            </a:r>
          </a:p>
          <a:p>
            <a:pPr eaLnBrk="1" hangingPunct="1"/>
            <a:r>
              <a:rPr lang="en-CA" sz="2300" dirty="0" smtClean="0">
                <a:latin typeface="+mj-lt"/>
                <a:ea typeface="Batang" pitchFamily="18" charset="-127"/>
              </a:rPr>
              <a:t>Draw two chords</a:t>
            </a:r>
          </a:p>
          <a:p>
            <a:pPr eaLnBrk="1" hangingPunct="1"/>
            <a:r>
              <a:rPr lang="en-CA" sz="2300" dirty="0" smtClean="0">
                <a:latin typeface="+mj-lt"/>
                <a:ea typeface="Batang" pitchFamily="18" charset="-127"/>
              </a:rPr>
              <a:t>Draw the Perpendicular bisector of each chord</a:t>
            </a:r>
          </a:p>
          <a:p>
            <a:pPr eaLnBrk="1" hangingPunct="1"/>
            <a:r>
              <a:rPr lang="en-CA" sz="2300" dirty="0" smtClean="0">
                <a:latin typeface="+mj-lt"/>
                <a:ea typeface="Batang" pitchFamily="18" charset="-127"/>
              </a:rPr>
              <a:t>The Perpendicular bisectors will cross at the center of the circle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283200" y="5356225"/>
            <a:ext cx="1905000" cy="3794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4602163" y="4254500"/>
            <a:ext cx="2838450" cy="5207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984875" y="4483100"/>
            <a:ext cx="53975" cy="52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098132" y="3861594"/>
            <a:ext cx="2044700" cy="6810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45025" y="4051300"/>
            <a:ext cx="2732088" cy="92551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175250" y="3743325"/>
            <a:ext cx="160338" cy="85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902200" y="4586288"/>
            <a:ext cx="160338" cy="85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6551612" y="5437188"/>
            <a:ext cx="207963" cy="3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6491288" y="5451475"/>
            <a:ext cx="207962" cy="3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5692775" y="5611813"/>
            <a:ext cx="20955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5633244" y="5625306"/>
            <a:ext cx="209550" cy="3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196013" y="5365750"/>
            <a:ext cx="171450" cy="317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00787" y="5421313"/>
            <a:ext cx="149225" cy="254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>
            <a:off x="5081588" y="4333875"/>
            <a:ext cx="139700" cy="6032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5185568" y="4320382"/>
            <a:ext cx="131763" cy="444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8300" y="3521075"/>
            <a:ext cx="37496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The perpendicular bisectors </a:t>
            </a:r>
            <a:br>
              <a:rPr lang="en-CA" sz="2200">
                <a:solidFill>
                  <a:srgbClr val="FF0000"/>
                </a:solidFill>
              </a:rPr>
            </a:br>
            <a:r>
              <a:rPr lang="en-CA" sz="2200">
                <a:solidFill>
                  <a:srgbClr val="FF0000"/>
                </a:solidFill>
              </a:rPr>
              <a:t>of any two chords in a circle</a:t>
            </a:r>
          </a:p>
          <a:p>
            <a:pPr eaLnBrk="1" hangingPunct="1"/>
            <a:r>
              <a:rPr lang="en-CA" sz="2200">
                <a:solidFill>
                  <a:srgbClr val="FF0000"/>
                </a:solidFill>
              </a:rPr>
              <a:t>will always intersect at the </a:t>
            </a:r>
          </a:p>
          <a:p>
            <a:pPr eaLnBrk="1" hangingPunct="1"/>
            <a:r>
              <a:rPr lang="en-CA" sz="2200">
                <a:solidFill>
                  <a:srgbClr val="FF0000"/>
                </a:solidFill>
              </a:rPr>
              <a:t>center of the circle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22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13" grpId="0" animBg="1"/>
      <p:bldP spid="13" grpId="1" animBg="1"/>
      <p:bldP spid="13" grpId="2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913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Ex: Find the missing side “x”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693738" y="1576388"/>
            <a:ext cx="3240087" cy="3240087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>
            <a:off x="977900" y="4130675"/>
            <a:ext cx="2317750" cy="346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726406" y="3712369"/>
            <a:ext cx="1071563" cy="1111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993775" y="2349500"/>
            <a:ext cx="2711450" cy="17335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flipH="1" flipV="1">
            <a:off x="2286000" y="3184525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584325" y="4202113"/>
            <a:ext cx="268288" cy="30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572544" y="4385469"/>
            <a:ext cx="268288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074863" y="2932113"/>
          <a:ext cx="2746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2932113"/>
                        <a:ext cx="2746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663825" y="2581275"/>
          <a:ext cx="3175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6" imgW="190335" imgH="177646" progId="Equation.DSMT4">
                  <p:embed/>
                </p:oleObj>
              </mc:Choice>
              <mc:Fallback>
                <p:oleObj name="Equation" r:id="rId6" imgW="190335" imgH="177646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825" y="2581275"/>
                        <a:ext cx="3175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397000" y="3395663"/>
          <a:ext cx="3175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8" imgW="190335" imgH="177646" progId="Equation.DSMT4">
                  <p:embed/>
                </p:oleObj>
              </mc:Choice>
              <mc:Fallback>
                <p:oleObj name="Equation" r:id="rId8" imgW="190335" imgH="177646" progId="Equation.DSMT4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3395663"/>
                        <a:ext cx="317500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295525" y="3613150"/>
          <a:ext cx="21272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Equation" r:id="rId9" imgW="126835" imgH="139518" progId="Equation.DSMT4">
                  <p:embed/>
                </p:oleObj>
              </mc:Choice>
              <mc:Fallback>
                <p:oleObj name="Equation" r:id="rId9" imgW="126835" imgH="139518" progId="Equation.DSMT4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3613150"/>
                        <a:ext cx="212725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497138" y="4394200"/>
          <a:ext cx="211137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4394200"/>
                        <a:ext cx="211137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1512888" y="4216400"/>
          <a:ext cx="211137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4216400"/>
                        <a:ext cx="211137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ight Triangle 21"/>
          <p:cNvSpPr/>
          <p:nvPr/>
        </p:nvSpPr>
        <p:spPr>
          <a:xfrm rot="414222" flipH="1">
            <a:off x="996950" y="3173413"/>
            <a:ext cx="1262063" cy="1042987"/>
          </a:xfrm>
          <a:prstGeom prst="rtTriangle">
            <a:avLst/>
          </a:prstGeom>
          <a:solidFill>
            <a:srgbClr val="00B05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460875" y="1481138"/>
            <a:ext cx="3503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All radii’s in a circle are equal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424363" y="1995488"/>
            <a:ext cx="4273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The chord is bisected, so both sides</a:t>
            </a:r>
            <a:br>
              <a:rPr lang="en-CA" sz="2000"/>
            </a:br>
            <a:r>
              <a:rPr lang="en-CA" sz="2000"/>
              <a:t>must be equal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403725" y="2778125"/>
            <a:ext cx="41973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Since the line through the center is</a:t>
            </a:r>
            <a:br>
              <a:rPr lang="en-CA" sz="2000"/>
            </a:br>
            <a:r>
              <a:rPr lang="en-CA" sz="2000"/>
              <a:t>bisecting the chord, it must cross at</a:t>
            </a:r>
            <a:br>
              <a:rPr lang="en-CA" sz="2000"/>
            </a:br>
            <a:r>
              <a:rPr lang="en-CA" sz="2000"/>
              <a:t>90°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949450" y="4178301"/>
            <a:ext cx="192087" cy="17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060575" y="4103688"/>
            <a:ext cx="160338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378325" y="3722688"/>
            <a:ext cx="3459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Right Triangle </a:t>
            </a:r>
            <a:r>
              <a:rPr lang="en-CA" sz="2000">
                <a:sym typeface="Wingdings" pitchFamily="2" charset="2"/>
              </a:rPr>
              <a:t> Pythagorus</a:t>
            </a:r>
            <a:endParaRPr lang="en-CA" sz="2000"/>
          </a:p>
        </p:txBody>
      </p:sp>
      <p:graphicFrame>
        <p:nvGraphicFramePr>
          <p:cNvPr id="13322" name="Object 6"/>
          <p:cNvGraphicFramePr>
            <a:graphicFrameLocks noChangeAspect="1"/>
          </p:cNvGraphicFramePr>
          <p:nvPr/>
        </p:nvGraphicFramePr>
        <p:xfrm>
          <a:off x="4659313" y="4286250"/>
          <a:ext cx="1816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Equation" r:id="rId14" imgW="875920" imgH="215806" progId="Equation.DSMT4">
                  <p:embed/>
                </p:oleObj>
              </mc:Choice>
              <mc:Fallback>
                <p:oleObj name="Equation" r:id="rId14" imgW="875920" imgH="215806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4286250"/>
                        <a:ext cx="1816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7"/>
          <p:cNvGraphicFramePr>
            <a:graphicFrameLocks noChangeAspect="1"/>
          </p:cNvGraphicFramePr>
          <p:nvPr/>
        </p:nvGraphicFramePr>
        <p:xfrm>
          <a:off x="4662488" y="4746625"/>
          <a:ext cx="189388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Equation" r:id="rId16" imgW="914003" imgH="215806" progId="Equation.DSMT4">
                  <p:embed/>
                </p:oleObj>
              </mc:Choice>
              <mc:Fallback>
                <p:oleObj name="Equation" r:id="rId16" imgW="914003" imgH="215806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4746625"/>
                        <a:ext cx="1893887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8"/>
          <p:cNvGraphicFramePr>
            <a:graphicFrameLocks noChangeAspect="1"/>
          </p:cNvGraphicFramePr>
          <p:nvPr/>
        </p:nvGraphicFramePr>
        <p:xfrm>
          <a:off x="5326063" y="5307013"/>
          <a:ext cx="11064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Equation" r:id="rId18" imgW="532937" imgH="215713" progId="Equation.DSMT4">
                  <p:embed/>
                </p:oleObj>
              </mc:Choice>
              <mc:Fallback>
                <p:oleObj name="Equation" r:id="rId18" imgW="532937" imgH="215713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5307013"/>
                        <a:ext cx="110648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8"/>
          <p:cNvGraphicFramePr>
            <a:graphicFrameLocks noChangeAspect="1"/>
          </p:cNvGraphicFramePr>
          <p:nvPr/>
        </p:nvGraphicFramePr>
        <p:xfrm>
          <a:off x="5480050" y="5857875"/>
          <a:ext cx="765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Equation" r:id="rId20" imgW="368140" imgH="177723" progId="Equation.DSMT4">
                  <p:embed/>
                </p:oleObj>
              </mc:Choice>
              <mc:Fallback>
                <p:oleObj name="Equation" r:id="rId20" imgW="368140" imgH="177723" progId="Equation.DSMT4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5857875"/>
                        <a:ext cx="7651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2301875" y="3576638"/>
          <a:ext cx="19208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Equation" r:id="rId22" imgW="114102" imgH="177492" progId="Equation.DSMT4">
                  <p:embed/>
                </p:oleObj>
              </mc:Choice>
              <mc:Fallback>
                <p:oleObj name="Equation" r:id="rId22" imgW="114102" imgH="177492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576638"/>
                        <a:ext cx="192088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45260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7467600" cy="71913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defRPr/>
            </a:pPr>
            <a:r>
              <a:rPr lang="en-CA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Practice: </a:t>
            </a:r>
            <a:r>
              <a:rPr lang="en-CA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Find the missing side “x”</a:t>
            </a:r>
          </a:p>
        </p:txBody>
      </p:sp>
      <p:sp>
        <p:nvSpPr>
          <p:cNvPr id="5" name="Oval 4"/>
          <p:cNvSpPr/>
          <p:nvPr/>
        </p:nvSpPr>
        <p:spPr>
          <a:xfrm>
            <a:off x="557213" y="1344613"/>
            <a:ext cx="3240087" cy="3240087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841375" y="3898900"/>
            <a:ext cx="2317750" cy="346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589881" y="3480594"/>
            <a:ext cx="1071563" cy="1111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2925" y="2924175"/>
            <a:ext cx="3292475" cy="1333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H="1" flipV="1">
            <a:off x="2149475" y="29527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447800" y="3970338"/>
            <a:ext cx="268288" cy="30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436019" y="4153694"/>
            <a:ext cx="268288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38338" y="2700338"/>
          <a:ext cx="2746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2700338"/>
                        <a:ext cx="2746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90838" y="2703513"/>
          <a:ext cx="1905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2703513"/>
                        <a:ext cx="1905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43013" y="2605088"/>
          <a:ext cx="1905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8" imgW="114102" imgH="177492" progId="Equation.DSMT4">
                  <p:embed/>
                </p:oleObj>
              </mc:Choice>
              <mc:Fallback>
                <p:oleObj name="Equation" r:id="rId8" imgW="114102" imgH="177492" progId="Equation.DSMT4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2605088"/>
                        <a:ext cx="190500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2373313" y="4135438"/>
          <a:ext cx="1936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10" imgW="126725" imgH="177415" progId="Equation.DSMT4">
                  <p:embed/>
                </p:oleObj>
              </mc:Choice>
              <mc:Fallback>
                <p:oleObj name="Equation" r:id="rId10" imgW="126725" imgH="177415" progId="Equation.DSMT4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4135438"/>
                        <a:ext cx="1936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1812925" y="3946526"/>
            <a:ext cx="192087" cy="17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1924050" y="3870325"/>
            <a:ext cx="160338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15975" y="4119563"/>
            <a:ext cx="2317750" cy="346075"/>
          </a:xfrm>
          <a:prstGeom prst="line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2" name="Object 7"/>
          <p:cNvGraphicFramePr>
            <a:graphicFrameLocks noChangeAspect="1"/>
          </p:cNvGraphicFramePr>
          <p:nvPr/>
        </p:nvGraphicFramePr>
        <p:xfrm>
          <a:off x="1828800" y="4189413"/>
          <a:ext cx="3175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12" imgW="190335" imgH="177646" progId="Equation.DSMT4">
                  <p:embed/>
                </p:oleObj>
              </mc:Choice>
              <mc:Fallback>
                <p:oleObj name="Equation" r:id="rId12" imgW="190335" imgH="177646" progId="Equation.DSMT4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89413"/>
                        <a:ext cx="317500" cy="3159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"/>
          <p:cNvGraphicFramePr>
            <a:graphicFrameLocks noChangeAspect="1"/>
          </p:cNvGraphicFramePr>
          <p:nvPr/>
        </p:nvGraphicFramePr>
        <p:xfrm>
          <a:off x="2128838" y="3376613"/>
          <a:ext cx="211137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Equation" r:id="rId14" imgW="126835" imgH="139518" progId="Equation.DSMT4">
                  <p:embed/>
                </p:oleObj>
              </mc:Choice>
              <mc:Fallback>
                <p:oleObj name="Equation" r:id="rId14" imgW="126835" imgH="139518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3376613"/>
                        <a:ext cx="211137" cy="24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TextBox 20"/>
          <p:cNvSpPr txBox="1">
            <a:spLocks noChangeArrowheads="1"/>
          </p:cNvSpPr>
          <p:nvPr/>
        </p:nvSpPr>
        <p:spPr bwMode="auto">
          <a:xfrm>
            <a:off x="4270375" y="2627313"/>
            <a:ext cx="3503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All radii’s in a circle are equal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804863" y="2962275"/>
            <a:ext cx="1365250" cy="9271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4" name="Object 6"/>
          <p:cNvGraphicFramePr>
            <a:graphicFrameLocks noChangeAspect="1"/>
          </p:cNvGraphicFramePr>
          <p:nvPr/>
        </p:nvGraphicFramePr>
        <p:xfrm>
          <a:off x="1319213" y="3995738"/>
          <a:ext cx="1936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Equation" r:id="rId16" imgW="126725" imgH="177415" progId="Equation.DSMT4">
                  <p:embed/>
                </p:oleObj>
              </mc:Choice>
              <mc:Fallback>
                <p:oleObj name="Equation" r:id="rId16" imgW="126725" imgH="177415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3995738"/>
                        <a:ext cx="1936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TextBox 23"/>
          <p:cNvSpPr txBox="1">
            <a:spLocks noChangeArrowheads="1"/>
          </p:cNvSpPr>
          <p:nvPr/>
        </p:nvSpPr>
        <p:spPr bwMode="auto">
          <a:xfrm>
            <a:off x="4213225" y="1481138"/>
            <a:ext cx="4129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Since the line through the center is</a:t>
            </a:r>
            <a:br>
              <a:rPr lang="en-CA" sz="2000"/>
            </a:br>
            <a:r>
              <a:rPr lang="en-CA" sz="2000"/>
              <a:t>perpendicular to the chord, </a:t>
            </a:r>
            <a:br>
              <a:rPr lang="en-CA" sz="2000"/>
            </a:br>
            <a:r>
              <a:rPr lang="en-CA" sz="2000"/>
              <a:t>it must bisect it.</a:t>
            </a:r>
          </a:p>
        </p:txBody>
      </p:sp>
      <p:graphicFrame>
        <p:nvGraphicFramePr>
          <p:cNvPr id="4105" name="Object 4"/>
          <p:cNvGraphicFramePr>
            <a:graphicFrameLocks noChangeAspect="1"/>
          </p:cNvGraphicFramePr>
          <p:nvPr/>
        </p:nvGraphicFramePr>
        <p:xfrm>
          <a:off x="1144588" y="3284538"/>
          <a:ext cx="1905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Equation" r:id="rId17" imgW="114102" imgH="177492" progId="Equation.DSMT4">
                  <p:embed/>
                </p:oleObj>
              </mc:Choice>
              <mc:Fallback>
                <p:oleObj name="Equation" r:id="rId17" imgW="114102" imgH="177492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3284538"/>
                        <a:ext cx="190500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4" name="TextBox 25"/>
          <p:cNvSpPr txBox="1">
            <a:spLocks noChangeArrowheads="1"/>
          </p:cNvSpPr>
          <p:nvPr/>
        </p:nvSpPr>
        <p:spPr bwMode="auto">
          <a:xfrm>
            <a:off x="4230688" y="3121025"/>
            <a:ext cx="3986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Add another radii to create a right</a:t>
            </a:r>
            <a:br>
              <a:rPr lang="en-CA" sz="2000"/>
            </a:br>
            <a:r>
              <a:rPr lang="en-CA" sz="2000"/>
              <a:t>Triangle</a:t>
            </a:r>
          </a:p>
        </p:txBody>
      </p:sp>
      <p:graphicFrame>
        <p:nvGraphicFramePr>
          <p:cNvPr id="13322" name="Object 6"/>
          <p:cNvGraphicFramePr>
            <a:graphicFrameLocks noChangeAspect="1"/>
          </p:cNvGraphicFramePr>
          <p:nvPr/>
        </p:nvGraphicFramePr>
        <p:xfrm>
          <a:off x="4792663" y="4040188"/>
          <a:ext cx="16573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18" imgW="799753" imgH="215806" progId="Equation.DSMT4">
                  <p:embed/>
                </p:oleObj>
              </mc:Choice>
              <mc:Fallback>
                <p:oleObj name="Equation" r:id="rId18" imgW="799753" imgH="215806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3" y="4040188"/>
                        <a:ext cx="16573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7"/>
          <p:cNvGraphicFramePr>
            <a:graphicFrameLocks noChangeAspect="1"/>
          </p:cNvGraphicFramePr>
          <p:nvPr/>
        </p:nvGraphicFramePr>
        <p:xfrm>
          <a:off x="4767263" y="4500563"/>
          <a:ext cx="176212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Equation" r:id="rId20" imgW="850531" imgH="215806" progId="Equation.DSMT4">
                  <p:embed/>
                </p:oleObj>
              </mc:Choice>
              <mc:Fallback>
                <p:oleObj name="Equation" r:id="rId20" imgW="850531" imgH="215806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263" y="4500563"/>
                        <a:ext cx="1762125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8"/>
          <p:cNvGraphicFramePr>
            <a:graphicFrameLocks noChangeAspect="1"/>
          </p:cNvGraphicFramePr>
          <p:nvPr/>
        </p:nvGraphicFramePr>
        <p:xfrm>
          <a:off x="5380038" y="5060950"/>
          <a:ext cx="11064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Equation" r:id="rId22" imgW="532937" imgH="215713" progId="Equation.DSMT4">
                  <p:embed/>
                </p:oleObj>
              </mc:Choice>
              <mc:Fallback>
                <p:oleObj name="Equation" r:id="rId22" imgW="532937" imgH="215713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5060950"/>
                        <a:ext cx="110648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8"/>
          <p:cNvGraphicFramePr>
            <a:graphicFrameLocks noChangeAspect="1"/>
          </p:cNvGraphicFramePr>
          <p:nvPr/>
        </p:nvGraphicFramePr>
        <p:xfrm>
          <a:off x="5545138" y="5626100"/>
          <a:ext cx="1371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Equation" r:id="rId24" imgW="660113" imgH="177723" progId="Equation.DSMT4">
                  <p:embed/>
                </p:oleObj>
              </mc:Choice>
              <mc:Fallback>
                <p:oleObj name="Equation" r:id="rId24" imgW="660113" imgH="177723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5626100"/>
                        <a:ext cx="1371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14255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" grpId="0"/>
      <p:bldP spid="4123" grpId="0"/>
      <p:bldP spid="41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pch82"/>
  <p:tag name="ISPRING_RESOURCE_PATHS_HASH" val="f5dd3b5eab04799935286d652a75b776e2b83c"/>
  <p:tag name="ISPRING_SCORM_PASSING_SCORE" val="100.0000000000"/>
  <p:tag name="ISPRING_RESOURCE_PATHS_HASH_2" val="805d91c6b799e9dd9ad3372383596e406fc28b68"/>
  <p:tag name="ISPRING_ULTRA_SCORM_COURSE_ID" val="4275A0D2-C9F6-42A6-A20A-C93410FC5BA0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8.2 Chord Properties in a Circle"/>
  <p:tag name="ISPRING_RESOURCE_PATHS_HASH_PRESENTER" val="dde7566a595a54693b3cdfe623624ea3dbb47a2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1021</TotalTime>
  <Words>486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Batang</vt:lpstr>
      <vt:lpstr>Arial</vt:lpstr>
      <vt:lpstr>Calibri</vt:lpstr>
      <vt:lpstr>Century Schoolbook</vt:lpstr>
      <vt:lpstr>Gill Sans MT</vt:lpstr>
      <vt:lpstr>Wingdings</vt:lpstr>
      <vt:lpstr>Wingdings 2</vt:lpstr>
      <vt:lpstr>Oriel</vt:lpstr>
      <vt:lpstr>Equation</vt:lpstr>
      <vt:lpstr>Section 8.2 Chord Properties</vt:lpstr>
      <vt:lpstr>I) Properties of a Circle</vt:lpstr>
      <vt:lpstr>Naming Chords and Angles:</vt:lpstr>
      <vt:lpstr>II) Chord Properties:</vt:lpstr>
      <vt:lpstr>PowerPoint Presentation</vt:lpstr>
      <vt:lpstr>PowerPoint Presentation</vt:lpstr>
      <vt:lpstr>II) Carpenters Method</vt:lpstr>
      <vt:lpstr>Ex: Find the missing side “x”</vt:lpstr>
      <vt:lpstr>PowerPoint Presentation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8.2 Chord Properties in a Circle</dc:title>
  <dc:creator>Danny Young</dc:creator>
  <cp:lastModifiedBy>Danny Young</cp:lastModifiedBy>
  <cp:revision>68</cp:revision>
  <dcterms:created xsi:type="dcterms:W3CDTF">2012-02-17T00:55:43Z</dcterms:created>
  <dcterms:modified xsi:type="dcterms:W3CDTF">2015-03-14T17:59:12Z</dcterms:modified>
</cp:coreProperties>
</file>